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1" r:id="rId25"/>
    <p:sldId id="279" r:id="rId26"/>
    <p:sldId id="280" r:id="rId27"/>
    <p:sldId id="281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KU_skfdZV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mfjWWMg9c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4003711"/>
            <a:ext cx="5120640" cy="1581150"/>
          </a:xfrm>
        </p:spPr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Complex carbohydrates: </a:t>
            </a:r>
            <a:r>
              <a:rPr lang="en-US" sz="2700" dirty="0" smtClean="0"/>
              <a:t>Starches, cellulose, gums, and </a:t>
            </a:r>
            <a:r>
              <a:rPr lang="en-US" sz="2700" dirty="0" err="1" smtClean="0"/>
              <a:t>pectins</a:t>
            </a:r>
            <a:r>
              <a:rPr lang="en-US" sz="2700" dirty="0" smtClean="0"/>
              <a:t>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933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4" y="273049"/>
            <a:ext cx="5120640" cy="1476375"/>
          </a:xfrm>
        </p:spPr>
        <p:txBody>
          <a:bodyPr>
            <a:noAutofit/>
          </a:bodyPr>
          <a:lstStyle/>
          <a:p>
            <a:r>
              <a:rPr lang="en-US" sz="3600" dirty="0" smtClean="0"/>
              <a:t>Functions of Complex Carbohydrates in food Preparation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3324" y="2291038"/>
            <a:ext cx="5120019" cy="498474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100" dirty="0" smtClean="0"/>
              <a:t>Provide structure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Bind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Thicken</a:t>
            </a:r>
            <a:br>
              <a:rPr lang="en-US" sz="31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 smtClean="0"/>
              <a:t>What are some starch based foods that relate to each of the above functions?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1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u="sng" dirty="0" smtClean="0"/>
              <a:t>Flour</a:t>
            </a:r>
            <a:r>
              <a:rPr lang="en-US" sz="2800" dirty="0" smtClean="0"/>
              <a:t> provides majority of structure of baked goods and many other food products.</a:t>
            </a:r>
          </a:p>
          <a:p>
            <a:endParaRPr lang="en-US" sz="2800" dirty="0" smtClean="0"/>
          </a:p>
          <a:p>
            <a:r>
              <a:rPr lang="en-US" sz="2800" dirty="0" smtClean="0"/>
              <a:t>Cereals retain their shape due to </a:t>
            </a:r>
            <a:r>
              <a:rPr lang="en-US" sz="2800" b="1" u="sng" dirty="0" smtClean="0"/>
              <a:t>starch</a:t>
            </a:r>
            <a:r>
              <a:rPr lang="en-US" sz="2800" dirty="0" smtClean="0"/>
              <a:t> content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Starch thickens when heated and gels when cooled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u="sng" dirty="0" smtClean="0"/>
              <a:t>Cellulose</a:t>
            </a:r>
            <a:r>
              <a:rPr lang="en-US" sz="2800" dirty="0" smtClean="0"/>
              <a:t> forms the framework for fruits and vegetables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Pectins</a:t>
            </a:r>
            <a:r>
              <a:rPr lang="en-US" sz="2800" dirty="0" smtClean="0"/>
              <a:t> and gums responsible for the texture of jams, jellies, ice cream products, and gummy textured candies.</a:t>
            </a:r>
          </a:p>
        </p:txBody>
      </p:sp>
    </p:spTree>
    <p:extLst>
      <p:ext uri="{BB962C8B-B14F-4D97-AF65-F5344CB8AC3E}">
        <p14:creationId xmlns:p14="http://schemas.microsoft.com/office/powerpoint/2010/main" val="36305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19125"/>
            <a:ext cx="2834640" cy="8285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Bind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6707" r="167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947674"/>
            <a:ext cx="3413125" cy="591032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Binding agents are substances that tend to hold two other products together.</a:t>
            </a:r>
          </a:p>
          <a:p>
            <a:endParaRPr lang="en-US" sz="2000" dirty="0"/>
          </a:p>
          <a:p>
            <a:r>
              <a:rPr lang="en-US" sz="2000" b="1" u="sng" dirty="0" smtClean="0"/>
              <a:t>Amylose</a:t>
            </a:r>
            <a:r>
              <a:rPr lang="en-US" sz="2000" dirty="0" smtClean="0"/>
              <a:t> molecules will work better than </a:t>
            </a:r>
            <a:r>
              <a:rPr lang="en-US" sz="2000" b="1" u="sng" dirty="0" smtClean="0"/>
              <a:t>amylopectin</a:t>
            </a:r>
            <a:r>
              <a:rPr lang="en-US" sz="2000" dirty="0" smtClean="0"/>
              <a:t> at holding batters to vegetables and meats during deep frying.</a:t>
            </a:r>
          </a:p>
          <a:p>
            <a:endParaRPr lang="en-US" sz="2000" dirty="0"/>
          </a:p>
          <a:p>
            <a:r>
              <a:rPr lang="en-US" sz="2000" dirty="0" err="1" smtClean="0"/>
              <a:t>Carageenan</a:t>
            </a:r>
            <a:r>
              <a:rPr lang="en-US" sz="2000" dirty="0" smtClean="0"/>
              <a:t> is a gum used as a binding agent.</a:t>
            </a:r>
          </a:p>
          <a:p>
            <a:endParaRPr lang="en-US" sz="2000" dirty="0"/>
          </a:p>
          <a:p>
            <a:r>
              <a:rPr lang="en-US" sz="2000" dirty="0" smtClean="0"/>
              <a:t>Guar and xanthan gums are used to improve the consistency of gluten free baked goods.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5935" y="6236208"/>
            <a:ext cx="525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starch in flour binds the batter to onion rings so it does not separate from onions during frying.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304801"/>
            <a:ext cx="8591550" cy="1066801"/>
          </a:xfrm>
        </p:spPr>
        <p:txBody>
          <a:bodyPr/>
          <a:lstStyle/>
          <a:p>
            <a:r>
              <a:rPr lang="en-US" dirty="0" smtClean="0"/>
              <a:t>Thicken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044448"/>
            <a:ext cx="8595360" cy="4937760"/>
          </a:xfrm>
        </p:spPr>
        <p:txBody>
          <a:bodyPr/>
          <a:lstStyle/>
          <a:p>
            <a:r>
              <a:rPr lang="en-US" dirty="0" smtClean="0"/>
              <a:t>Starch</a:t>
            </a:r>
          </a:p>
          <a:p>
            <a:pPr lvl="2"/>
            <a:r>
              <a:rPr lang="en-US" sz="2000" dirty="0" smtClean="0"/>
              <a:t>Thicken liquids</a:t>
            </a:r>
          </a:p>
          <a:p>
            <a:pPr lvl="2"/>
            <a:r>
              <a:rPr lang="en-US" sz="2000" dirty="0" smtClean="0"/>
              <a:t>Molecules of arch are chemically altered as they swell and take up water</a:t>
            </a:r>
          </a:p>
          <a:p>
            <a:pPr lvl="2"/>
            <a:r>
              <a:rPr lang="en-US" sz="2000" dirty="0" smtClean="0"/>
              <a:t>When heated, starch molecules relax and hydrogen bonds form between starch molecules and water.</a:t>
            </a:r>
          </a:p>
          <a:p>
            <a:pPr lvl="3"/>
            <a:r>
              <a:rPr lang="en-US" sz="2000" b="1" u="sng" dirty="0" smtClean="0"/>
              <a:t>Gelatinization</a:t>
            </a:r>
            <a:r>
              <a:rPr lang="en-US" sz="2000" dirty="0" smtClean="0"/>
              <a:t> occurs which means to thicken a liquid with starch.</a:t>
            </a:r>
          </a:p>
          <a:p>
            <a:pPr lvl="3"/>
            <a:r>
              <a:rPr lang="en-US" sz="2000" dirty="0" smtClean="0"/>
              <a:t>The temp. at which maximum swelling occurs in the </a:t>
            </a:r>
            <a:r>
              <a:rPr lang="en-US" sz="2000" b="1" u="sng" dirty="0" smtClean="0"/>
              <a:t>gelatinization point</a:t>
            </a:r>
            <a:r>
              <a:rPr lang="en-US" sz="2000" dirty="0" smtClean="0"/>
              <a:t>.</a:t>
            </a:r>
          </a:p>
          <a:p>
            <a:pPr lvl="3"/>
            <a:r>
              <a:rPr lang="en-US" sz="2000" dirty="0" smtClean="0"/>
              <a:t>Too much heat can cause starch to loose thickening ability.</a:t>
            </a:r>
          </a:p>
          <a:p>
            <a:pPr lvl="2"/>
            <a:r>
              <a:rPr lang="en-US" sz="2000" dirty="0" smtClean="0"/>
              <a:t>Starch molecules are much larger than water molecules, and are like tumbleweeds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583" y="4849811"/>
            <a:ext cx="2529417" cy="18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n-US" dirty="0" smtClean="0"/>
              <a:t>Thicken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66801"/>
            <a:ext cx="8595360" cy="5169407"/>
          </a:xfrm>
        </p:spPr>
        <p:txBody>
          <a:bodyPr/>
          <a:lstStyle/>
          <a:p>
            <a:r>
              <a:rPr lang="en-US" dirty="0" smtClean="0"/>
              <a:t>Pectin</a:t>
            </a:r>
          </a:p>
          <a:p>
            <a:pPr lvl="1"/>
            <a:r>
              <a:rPr lang="en-US" dirty="0" smtClean="0"/>
              <a:t>Used to thicken jams and jellies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968500"/>
            <a:ext cx="508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625" y="5791708"/>
            <a:ext cx="708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 and powdered pectin are available  for thickening homemade jams and jellies. Commercially, pectin is used as a thickener and stabilizer in such foods as ice cream and candy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starch and liquid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00073"/>
            <a:ext cx="8595360" cy="5845302"/>
          </a:xfrm>
        </p:spPr>
        <p:txBody>
          <a:bodyPr/>
          <a:lstStyle/>
          <a:p>
            <a:r>
              <a:rPr lang="en-US" sz="2800" dirty="0" smtClean="0"/>
              <a:t>Sols- thickened liquids</a:t>
            </a:r>
          </a:p>
          <a:p>
            <a:pPr lvl="2"/>
            <a:r>
              <a:rPr lang="en-US" sz="2400" dirty="0" smtClean="0"/>
              <a:t>Pancake and waffle mix, white sauce and gravy</a:t>
            </a:r>
          </a:p>
          <a:p>
            <a:r>
              <a:rPr lang="en-US" sz="2800" dirty="0" smtClean="0"/>
              <a:t>Pastes- thickened mixtures of starch and liquid that have very little flow.</a:t>
            </a:r>
          </a:p>
          <a:p>
            <a:pPr lvl="2"/>
            <a:r>
              <a:rPr lang="en-US" sz="2400" dirty="0" smtClean="0"/>
              <a:t>Gravy (starch combined with water or milk)</a:t>
            </a:r>
          </a:p>
          <a:p>
            <a:r>
              <a:rPr lang="en-US" sz="2800" dirty="0" smtClean="0"/>
              <a:t>Gels- a rigid starch mixture</a:t>
            </a:r>
          </a:p>
          <a:p>
            <a:pPr lvl="2"/>
            <a:r>
              <a:rPr lang="en-US" sz="2400" dirty="0" smtClean="0"/>
              <a:t>Pudding</a:t>
            </a:r>
          </a:p>
          <a:p>
            <a:pPr lvl="2"/>
            <a:r>
              <a:rPr lang="en-US" sz="2400" dirty="0" smtClean="0"/>
              <a:t>Jell-O</a:t>
            </a:r>
          </a:p>
          <a:p>
            <a:r>
              <a:rPr lang="en-US" sz="2800" dirty="0" smtClean="0"/>
              <a:t>Slurries- uncooked mixtures of water and starch</a:t>
            </a:r>
          </a:p>
          <a:p>
            <a:pPr marL="342202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743323" y="3149972"/>
            <a:ext cx="5120640" cy="370802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5100" dirty="0" err="1" smtClean="0"/>
              <a:t>Retrogradation</a:t>
            </a:r>
            <a:endParaRPr lang="en-US" sz="5100" dirty="0" smtClean="0"/>
          </a:p>
          <a:p>
            <a:pPr>
              <a:lnSpc>
                <a:spcPct val="150000"/>
              </a:lnSpc>
            </a:pPr>
            <a:r>
              <a:rPr lang="en-US" sz="5100" dirty="0" smtClean="0"/>
              <a:t>Viscosity</a:t>
            </a:r>
          </a:p>
          <a:p>
            <a:pPr>
              <a:lnSpc>
                <a:spcPct val="150000"/>
              </a:lnSpc>
            </a:pPr>
            <a:r>
              <a:rPr lang="en-US" sz="5100" dirty="0" smtClean="0"/>
              <a:t>Stability</a:t>
            </a:r>
          </a:p>
          <a:p>
            <a:pPr>
              <a:lnSpc>
                <a:spcPct val="150000"/>
              </a:lnSpc>
            </a:pPr>
            <a:r>
              <a:rPr lang="en-US" sz="5100" dirty="0" smtClean="0"/>
              <a:t>Opacity versus Translucency</a:t>
            </a:r>
          </a:p>
          <a:p>
            <a:pPr>
              <a:lnSpc>
                <a:spcPct val="150000"/>
              </a:lnSpc>
            </a:pPr>
            <a:r>
              <a:rPr lang="en-US" sz="5100" dirty="0" smtClean="0"/>
              <a:t>Texture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9896" y="417195"/>
            <a:ext cx="5120640" cy="2304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properties of starch and liquid mixtures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95250"/>
            <a:ext cx="8591550" cy="1066801"/>
          </a:xfrm>
        </p:spPr>
        <p:txBody>
          <a:bodyPr/>
          <a:lstStyle/>
          <a:p>
            <a:r>
              <a:rPr lang="en-US" dirty="0" err="1" smtClean="0"/>
              <a:t>Retrogradation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Firming of a gel during cooling and standing</a:t>
            </a:r>
          </a:p>
          <a:p>
            <a:r>
              <a:rPr lang="en-US" dirty="0" smtClean="0"/>
              <a:t>Occurs because starch granules are trying to return to the structure they had before cooking.</a:t>
            </a:r>
          </a:p>
          <a:p>
            <a:r>
              <a:rPr lang="en-US" dirty="0" smtClean="0"/>
              <a:t>Desirable when it causes a gel to thicken during cooling</a:t>
            </a:r>
          </a:p>
          <a:p>
            <a:r>
              <a:rPr lang="en-US" dirty="0" smtClean="0"/>
              <a:t>Undesirable if it continues to the point that cracks form in the gel.</a:t>
            </a:r>
          </a:p>
          <a:p>
            <a:r>
              <a:rPr lang="en-US" b="1" u="sng" dirty="0" smtClean="0"/>
              <a:t>Syneresis</a:t>
            </a:r>
            <a:r>
              <a:rPr lang="en-US" dirty="0" smtClean="0"/>
              <a:t> is the term used for water leaking from gel over time</a:t>
            </a:r>
          </a:p>
          <a:p>
            <a:pPr lvl="1"/>
            <a:r>
              <a:rPr lang="en-US" dirty="0" smtClean="0"/>
              <a:t>Ex. liquid that separates from mustard </a:t>
            </a:r>
          </a:p>
          <a:p>
            <a:r>
              <a:rPr lang="en-US" dirty="0" smtClean="0"/>
              <a:t>Acids break down starches and gels which reduces the thickening of starch.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75" y="4552950"/>
            <a:ext cx="2844800" cy="21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3200" dirty="0" smtClean="0"/>
              <a:t>The </a:t>
            </a:r>
            <a:r>
              <a:rPr lang="en-US" sz="3200" b="1" u="sng" dirty="0" smtClean="0"/>
              <a:t>resistance</a:t>
            </a:r>
            <a:r>
              <a:rPr lang="en-US" sz="3200" dirty="0" smtClean="0"/>
              <a:t> of a mixture to flow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Measured by line spread sheets (see handout)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The more solid that is present the more viscosity there will be.</a:t>
            </a:r>
          </a:p>
          <a:p>
            <a:pPr>
              <a:lnSpc>
                <a:spcPct val="130000"/>
              </a:lnSpc>
            </a:pPr>
            <a:endParaRPr lang="en-US" sz="3200" dirty="0" smtClean="0"/>
          </a:p>
          <a:p>
            <a:r>
              <a:rPr lang="nl-NL" dirty="0">
                <a:hlinkClick r:id="rId2"/>
              </a:rPr>
              <a:t>http://www.youtube.com/watch?v=</a:t>
            </a:r>
            <a:r>
              <a:rPr lang="nl-NL" dirty="0" smtClean="0">
                <a:hlinkClick r:id="rId2"/>
              </a:rPr>
              <a:t>3KU_skfdZVQ</a:t>
            </a:r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Ability of a thickened mixture to remain constant over time and temperature changes.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 stable sauce can be frozen and reheated with no change in in appearance or taste.</a:t>
            </a:r>
          </a:p>
          <a:p>
            <a:pPr>
              <a:lnSpc>
                <a:spcPct val="130000"/>
              </a:lnSpc>
            </a:pPr>
            <a:r>
              <a:rPr lang="en-US" b="1" u="sng" dirty="0" smtClean="0"/>
              <a:t>Waxy maize </a:t>
            </a:r>
            <a:r>
              <a:rPr lang="en-US" dirty="0" smtClean="0"/>
              <a:t>starch is a clear, soft paste that is as thick hot as cold.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Cornstarch is not stable in prolonged heat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Would be better to use flour in a gravy mixture because it would stay smooth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Carbohydrates in the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96367"/>
            <a:ext cx="8595360" cy="4937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Complex carbs are found in  wide variety of grains and grain-based products</a:t>
            </a:r>
          </a:p>
          <a:p>
            <a:r>
              <a:rPr lang="en-US" dirty="0" smtClean="0"/>
              <a:t>Breads </a:t>
            </a:r>
          </a:p>
          <a:p>
            <a:r>
              <a:rPr lang="en-US" dirty="0" smtClean="0"/>
              <a:t>Cereals</a:t>
            </a:r>
          </a:p>
          <a:p>
            <a:r>
              <a:rPr lang="en-US" dirty="0" smtClean="0"/>
              <a:t>Muffins</a:t>
            </a:r>
          </a:p>
          <a:p>
            <a:r>
              <a:rPr lang="en-US" dirty="0" smtClean="0"/>
              <a:t>Cakes</a:t>
            </a:r>
          </a:p>
          <a:p>
            <a:r>
              <a:rPr lang="en-US" dirty="0" smtClean="0"/>
              <a:t>Cookies</a:t>
            </a:r>
          </a:p>
          <a:p>
            <a:r>
              <a:rPr lang="en-US" dirty="0" smtClean="0"/>
              <a:t>Pastas</a:t>
            </a:r>
          </a:p>
          <a:p>
            <a:r>
              <a:rPr lang="en-US" dirty="0" smtClean="0"/>
              <a:t>Rice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28" y="2625161"/>
            <a:ext cx="5863448" cy="39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225"/>
            <a:ext cx="8591550" cy="1066801"/>
          </a:xfrm>
        </p:spPr>
        <p:txBody>
          <a:bodyPr/>
          <a:lstStyle/>
          <a:p>
            <a:r>
              <a:rPr lang="en-US" dirty="0" smtClean="0"/>
              <a:t>Opacity vs. Translucency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u="sng" dirty="0" smtClean="0"/>
              <a:t>Opacity</a:t>
            </a:r>
            <a:r>
              <a:rPr lang="en-US" sz="2400" dirty="0" smtClean="0"/>
              <a:t>: how much an object blocks light</a:t>
            </a:r>
          </a:p>
          <a:p>
            <a:pPr lvl="2"/>
            <a:r>
              <a:rPr lang="en-US" sz="2400" dirty="0" smtClean="0"/>
              <a:t>Gels made with wheat starch</a:t>
            </a:r>
          </a:p>
          <a:p>
            <a:r>
              <a:rPr lang="en-US" sz="2400" b="1" u="sng" dirty="0" smtClean="0"/>
              <a:t>Translucency</a:t>
            </a:r>
            <a:r>
              <a:rPr lang="en-US" sz="2400" dirty="0" smtClean="0"/>
              <a:t>: how much light can pass through an object</a:t>
            </a:r>
          </a:p>
          <a:p>
            <a:pPr lvl="2"/>
            <a:r>
              <a:rPr lang="en-US" sz="2400" dirty="0" smtClean="0"/>
              <a:t>Gels made with cornstarch, potato starch, and arrowroot.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22" y="3791458"/>
            <a:ext cx="3266927" cy="244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24" y="3758170"/>
            <a:ext cx="3317875" cy="24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Texture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916938"/>
            <a:ext cx="8595360" cy="49377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Ex.   You can use cornmeal to thicken gravy but most people would not like it because it would feel gritty and not smooth. </a:t>
            </a:r>
          </a:p>
          <a:p>
            <a:r>
              <a:rPr lang="en-US" sz="4000" dirty="0" smtClean="0"/>
              <a:t>Ex.  Whole wheat flour would also be gritty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05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Starches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/>
          </a:bodyPr>
          <a:lstStyle/>
          <a:p>
            <a:r>
              <a:rPr lang="en-US" dirty="0" smtClean="0"/>
              <a:t>Starches that have been changed structurally by chemical or mechanical means.</a:t>
            </a:r>
          </a:p>
          <a:p>
            <a:r>
              <a:rPr lang="en-US" dirty="0" smtClean="0"/>
              <a:t>Most common sources of modified starches:</a:t>
            </a:r>
          </a:p>
          <a:p>
            <a:pPr lvl="2"/>
            <a:r>
              <a:rPr lang="en-US" dirty="0" smtClean="0"/>
              <a:t>Wheat</a:t>
            </a:r>
          </a:p>
          <a:p>
            <a:pPr lvl="2"/>
            <a:r>
              <a:rPr lang="en-US" dirty="0" smtClean="0"/>
              <a:t>Corn</a:t>
            </a:r>
          </a:p>
          <a:p>
            <a:pPr lvl="2"/>
            <a:r>
              <a:rPr lang="en-US" dirty="0" smtClean="0"/>
              <a:t>Soy</a:t>
            </a:r>
          </a:p>
          <a:p>
            <a:r>
              <a:rPr lang="en-US" dirty="0" smtClean="0"/>
              <a:t>Can modify </a:t>
            </a:r>
          </a:p>
          <a:p>
            <a:pPr lvl="2"/>
            <a:r>
              <a:rPr lang="en-US" dirty="0" smtClean="0"/>
              <a:t>Viscosity</a:t>
            </a:r>
          </a:p>
          <a:p>
            <a:pPr lvl="2"/>
            <a:r>
              <a:rPr lang="en-US" dirty="0" err="1" smtClean="0"/>
              <a:t>Mouthfeel</a:t>
            </a:r>
            <a:endParaRPr lang="en-US" dirty="0" smtClean="0"/>
          </a:p>
          <a:p>
            <a:pPr lvl="2"/>
            <a:r>
              <a:rPr lang="en-US" dirty="0" smtClean="0"/>
              <a:t>Appearance </a:t>
            </a:r>
          </a:p>
          <a:p>
            <a:r>
              <a:rPr lang="en-US" b="1" u="sng" dirty="0" smtClean="0"/>
              <a:t>Cross-linked starch</a:t>
            </a:r>
            <a:r>
              <a:rPr lang="en-US" dirty="0" smtClean="0"/>
              <a:t>: Changed chemically so cross-bonding or cross-linking takes place between starch molecules.</a:t>
            </a:r>
          </a:p>
          <a:p>
            <a:pPr lvl="2"/>
            <a:r>
              <a:rPr lang="en-US" dirty="0" smtClean="0"/>
              <a:t>Many frozen entree's and instant, quick-mix foods would not be possible without these starches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4038973"/>
            <a:ext cx="5120640" cy="1581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Cold water paste</a:t>
            </a:r>
          </a:p>
          <a:p>
            <a:r>
              <a:rPr lang="en-US" sz="2800" dirty="0" smtClean="0"/>
              <a:t>Starch and fat</a:t>
            </a:r>
          </a:p>
          <a:p>
            <a:r>
              <a:rPr lang="en-US" sz="2800" dirty="0" smtClean="0"/>
              <a:t>Starch and sugar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Thickening sauces with Starch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starch and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http://www.youtube.com/watch?v=</a:t>
            </a:r>
            <a:r>
              <a:rPr lang="pl-PL" dirty="0" smtClean="0">
                <a:hlinkClick r:id="rId2"/>
              </a:rPr>
              <a:t>amfjWWMg9c0</a:t>
            </a:r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Cold Water Paste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47698"/>
            <a:ext cx="8595360" cy="4937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Method for preventing lumps when thickening</a:t>
            </a:r>
          </a:p>
          <a:p>
            <a:r>
              <a:rPr lang="en-US" sz="3600" dirty="0" smtClean="0"/>
              <a:t>Quickly stir starch while adding an equal amount of cold water.</a:t>
            </a:r>
          </a:p>
          <a:p>
            <a:r>
              <a:rPr lang="en-US" sz="3600" dirty="0" smtClean="0"/>
              <a:t>Once smooth, more water can be added and and put on heat t begin the thickening process.</a:t>
            </a:r>
          </a:p>
          <a:p>
            <a:r>
              <a:rPr lang="en-US" sz="3600" dirty="0" smtClean="0"/>
              <a:t>Can be used for soup stock or gravy.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27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Starch and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Separate starch granules with melted fat.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Add equal amount of starch to hot melted fat and stir.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Then the liquid can be added slowly.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Constant stirring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Used to make white sauce and gravy from meat drippings.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6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Starch and Sugar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3200" dirty="0" smtClean="0"/>
              <a:t>Combine starch and sugar</a:t>
            </a:r>
          </a:p>
          <a:p>
            <a:pPr>
              <a:lnSpc>
                <a:spcPct val="140000"/>
              </a:lnSpc>
            </a:pPr>
            <a:r>
              <a:rPr lang="en-US" sz="3200" dirty="0" smtClean="0"/>
              <a:t>Gradually add liquid</a:t>
            </a:r>
          </a:p>
          <a:p>
            <a:pPr>
              <a:lnSpc>
                <a:spcPct val="140000"/>
              </a:lnSpc>
            </a:pPr>
            <a:r>
              <a:rPr lang="en-US" sz="3200" dirty="0" smtClean="0"/>
              <a:t>Constant stirring</a:t>
            </a:r>
          </a:p>
          <a:p>
            <a:pPr>
              <a:lnSpc>
                <a:spcPct val="140000"/>
              </a:lnSpc>
            </a:pPr>
            <a:r>
              <a:rPr lang="en-US" sz="3200" dirty="0" smtClean="0"/>
              <a:t>Sugar helps separate</a:t>
            </a:r>
            <a:r>
              <a:rPr lang="en-US" sz="3200" dirty="0"/>
              <a:t> </a:t>
            </a:r>
            <a:r>
              <a:rPr lang="en-US" sz="3200" dirty="0" smtClean="0"/>
              <a:t>the starch granules and keeps them from sticking.</a:t>
            </a:r>
          </a:p>
        </p:txBody>
      </p:sp>
    </p:spTree>
    <p:extLst>
      <p:ext uri="{BB962C8B-B14F-4D97-AF65-F5344CB8AC3E}">
        <p14:creationId xmlns:p14="http://schemas.microsoft.com/office/powerpoint/2010/main" val="28469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21999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sugar, digestible starches provide 4 kilocalories of energy per gram.</a:t>
            </a:r>
          </a:p>
          <a:p>
            <a:r>
              <a:rPr lang="en-US" dirty="0"/>
              <a:t>Starch is the most economical and abundant source of calories available to people.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3323" y="861695"/>
            <a:ext cx="5120640" cy="2304288"/>
          </a:xfrm>
        </p:spPr>
        <p:txBody>
          <a:bodyPr/>
          <a:lstStyle/>
          <a:p>
            <a:r>
              <a:rPr lang="en-US" dirty="0" smtClean="0"/>
              <a:t>Nutritional Impact of complex Carbohydrates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6550025" cy="1066801"/>
          </a:xfrm>
        </p:spPr>
        <p:txBody>
          <a:bodyPr/>
          <a:lstStyle/>
          <a:p>
            <a:r>
              <a:rPr lang="en-US" dirty="0" smtClean="0"/>
              <a:t>Fiber, Bran, and Bulk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400" dirty="0" smtClean="0"/>
              <a:t>Cellulose (fiber) provides bulk in the diet.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Helps make you feel full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Aids in digestion and elimination of waste.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Indigestible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Sources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Fruits 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Vegetables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Grains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0" y="3094354"/>
            <a:ext cx="5349875" cy="356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Types of Complex Carbohydrates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Starches</a:t>
            </a:r>
          </a:p>
          <a:p>
            <a:endParaRPr lang="en-US" sz="4000" dirty="0"/>
          </a:p>
          <a:p>
            <a:r>
              <a:rPr lang="en-US" sz="4000" dirty="0" smtClean="0"/>
              <a:t>Cellulose</a:t>
            </a:r>
          </a:p>
          <a:p>
            <a:endParaRPr lang="en-US" sz="4000" dirty="0"/>
          </a:p>
          <a:p>
            <a:r>
              <a:rPr lang="en-US" sz="4000" dirty="0" smtClean="0"/>
              <a:t>Gums</a:t>
            </a:r>
          </a:p>
          <a:p>
            <a:endParaRPr lang="en-US" sz="4000" dirty="0"/>
          </a:p>
          <a:p>
            <a:r>
              <a:rPr lang="en-US" sz="4000" dirty="0" err="1" smtClean="0"/>
              <a:t>Pectins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" r="-2"/>
          <a:stretch/>
        </p:blipFill>
        <p:spPr>
          <a:xfrm>
            <a:off x="3776663" y="533400"/>
            <a:ext cx="5062537" cy="5702300"/>
          </a:xfrm>
        </p:spPr>
      </p:pic>
    </p:spTree>
    <p:extLst>
      <p:ext uri="{BB962C8B-B14F-4D97-AF65-F5344CB8AC3E}">
        <p14:creationId xmlns:p14="http://schemas.microsoft.com/office/powerpoint/2010/main" val="19632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-184150"/>
            <a:ext cx="8591550" cy="1066801"/>
          </a:xfrm>
        </p:spPr>
        <p:txBody>
          <a:bodyPr/>
          <a:lstStyle/>
          <a:p>
            <a:r>
              <a:rPr lang="en-US" dirty="0" smtClean="0"/>
              <a:t>Nutritional Functions of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Main function of carbohydrates:</a:t>
            </a:r>
          </a:p>
          <a:p>
            <a:pPr lvl="2"/>
            <a:r>
              <a:rPr lang="en-US" sz="2000" dirty="0" smtClean="0"/>
              <a:t>Provide energy for bodily functions</a:t>
            </a:r>
          </a:p>
          <a:p>
            <a:pPr lvl="2"/>
            <a:endParaRPr lang="en-US" sz="2000" dirty="0" smtClean="0"/>
          </a:p>
          <a:p>
            <a:r>
              <a:rPr lang="en-US" sz="2400" dirty="0" smtClean="0"/>
              <a:t>Other functions:</a:t>
            </a:r>
          </a:p>
          <a:p>
            <a:pPr lvl="2"/>
            <a:r>
              <a:rPr lang="en-US" sz="2000" dirty="0" smtClean="0"/>
              <a:t>Provide bulk for the digestive process</a:t>
            </a:r>
          </a:p>
          <a:p>
            <a:pPr lvl="2"/>
            <a:r>
              <a:rPr lang="en-US" sz="2000" dirty="0" smtClean="0"/>
              <a:t>Tie up bile acids, decreasing their reabsorption</a:t>
            </a:r>
          </a:p>
          <a:p>
            <a:pPr lvl="2"/>
            <a:r>
              <a:rPr lang="en-US" sz="2000" dirty="0" smtClean="0"/>
              <a:t>Lower cholesterol levels in blood</a:t>
            </a:r>
          </a:p>
          <a:p>
            <a:pPr lvl="2"/>
            <a:r>
              <a:rPr lang="en-US" sz="2000" dirty="0" smtClean="0"/>
              <a:t>Promote the utilization of fat</a:t>
            </a:r>
          </a:p>
          <a:p>
            <a:pPr lvl="2"/>
            <a:endParaRPr lang="en-US" sz="2000" dirty="0" smtClean="0"/>
          </a:p>
          <a:p>
            <a:r>
              <a:rPr lang="en-US" sz="2400" dirty="0" smtClean="0"/>
              <a:t>Should not be routinely consumed over the recommended daily amount.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3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Starches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74320" y="1565007"/>
            <a:ext cx="859536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Most abundant complex carbohydrate in the diet is starch.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Made of 100 to several thousand glucose units linked in chains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b="1" u="sng" dirty="0" smtClean="0"/>
              <a:t>Polymer</a:t>
            </a:r>
            <a:r>
              <a:rPr lang="en-US" sz="3200" dirty="0" smtClean="0"/>
              <a:t>: large molecule that consists of large numbers of small molecular units linked together.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Sources:</a:t>
            </a:r>
          </a:p>
          <a:p>
            <a:pPr lvl="1"/>
            <a:r>
              <a:rPr lang="en-US" sz="2400" dirty="0"/>
              <a:t>Main source is wheat flour</a:t>
            </a:r>
          </a:p>
          <a:p>
            <a:pPr lvl="1"/>
            <a:r>
              <a:rPr lang="en-US" sz="2400" dirty="0"/>
              <a:t>Rice </a:t>
            </a:r>
          </a:p>
          <a:p>
            <a:pPr lvl="1"/>
            <a:r>
              <a:rPr lang="en-US" sz="2400" dirty="0"/>
              <a:t>Corn </a:t>
            </a:r>
          </a:p>
          <a:p>
            <a:pPr lvl="1"/>
            <a:r>
              <a:rPr lang="en-US" sz="2400" dirty="0"/>
              <a:t>Potatoes</a:t>
            </a:r>
          </a:p>
          <a:p>
            <a:pPr lvl="1"/>
            <a:r>
              <a:rPr lang="en-US" sz="2400" dirty="0"/>
              <a:t>Oats</a:t>
            </a:r>
          </a:p>
          <a:p>
            <a:pPr lvl="1"/>
            <a:r>
              <a:rPr lang="en-US" sz="2400" dirty="0"/>
              <a:t>Rye</a:t>
            </a:r>
          </a:p>
          <a:p>
            <a:pPr lvl="1"/>
            <a:r>
              <a:rPr lang="en-US" sz="2400" dirty="0"/>
              <a:t>Sorghum</a:t>
            </a:r>
          </a:p>
          <a:p>
            <a:pPr lvl="1"/>
            <a:r>
              <a:rPr lang="en-US" sz="2400" dirty="0"/>
              <a:t>Soy</a:t>
            </a:r>
          </a:p>
          <a:p>
            <a:pPr lvl="1"/>
            <a:r>
              <a:rPr lang="en-US" sz="2400" dirty="0"/>
              <a:t>Tapioca</a:t>
            </a:r>
          </a:p>
          <a:p>
            <a:pPr lvl="1"/>
            <a:r>
              <a:rPr lang="en-US" sz="2400" dirty="0"/>
              <a:t>Arrowroot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836" y="2491258"/>
            <a:ext cx="4676530" cy="37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Starches</a:t>
            </a:r>
            <a:br>
              <a:rPr lang="en-US" dirty="0" smtClean="0"/>
            </a:br>
            <a:r>
              <a:rPr lang="en-US" sz="2700" dirty="0" smtClean="0"/>
              <a:t>Have two basic structures:</a:t>
            </a:r>
            <a:endParaRPr lang="en-US" sz="27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/>
          <a:stretch/>
        </p:blipFill>
        <p:spPr>
          <a:xfrm>
            <a:off x="1270000" y="1808035"/>
            <a:ext cx="6715125" cy="487534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Linear (amylose)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Branched (amylopectin)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361680" cy="493776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Granules</a:t>
            </a:r>
            <a:r>
              <a:rPr lang="en-US" sz="2400" dirty="0" smtClean="0"/>
              <a:t>: packets of starch produced by plants, not soluble in cold water. </a:t>
            </a:r>
          </a:p>
          <a:p>
            <a:pPr lvl="3"/>
            <a:r>
              <a:rPr lang="en-US" sz="2400" dirty="0" smtClean="0"/>
              <a:t>Size and shape vary from plant to plant.</a:t>
            </a:r>
          </a:p>
          <a:p>
            <a:pPr lvl="5"/>
            <a:r>
              <a:rPr lang="en-US" sz="2000" dirty="0" smtClean="0"/>
              <a:t>Rice has the smallest granules </a:t>
            </a:r>
          </a:p>
          <a:p>
            <a:pPr lvl="5"/>
            <a:endParaRPr lang="en-US" sz="2000" dirty="0" smtClean="0"/>
          </a:p>
          <a:p>
            <a:pPr lvl="5"/>
            <a:r>
              <a:rPr lang="en-US" sz="2000" dirty="0" smtClean="0"/>
              <a:t>Potatoes have the largest granules</a:t>
            </a:r>
          </a:p>
          <a:p>
            <a:pPr marL="877824" lvl="5" indent="0">
              <a:buNone/>
            </a:pPr>
            <a:endParaRPr lang="en-US" sz="2000" dirty="0" smtClean="0"/>
          </a:p>
          <a:p>
            <a:pPr lvl="3"/>
            <a:r>
              <a:rPr lang="en-US" sz="2400" dirty="0" smtClean="0"/>
              <a:t>Starch granules are a mixture of amylose and amylopectin molecules</a:t>
            </a:r>
          </a:p>
          <a:p>
            <a:pPr lvl="3"/>
            <a:r>
              <a:rPr lang="en-US" sz="2400" dirty="0" smtClean="0"/>
              <a:t>Varying ratios cause each type of starch to act differently in food mixtures.</a:t>
            </a:r>
          </a:p>
          <a:p>
            <a:pPr lvl="3"/>
            <a:r>
              <a:rPr lang="en-US" sz="2400" dirty="0" smtClean="0"/>
              <a:t>Starches composed of mainly amylopectin are called </a:t>
            </a:r>
            <a:r>
              <a:rPr lang="en-US" sz="2400" b="1" u="sng" dirty="0" smtClean="0"/>
              <a:t>waxy</a:t>
            </a:r>
            <a:r>
              <a:rPr lang="en-US" sz="2400" dirty="0" smtClean="0"/>
              <a:t> starches.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1" y="1845787"/>
            <a:ext cx="2163763" cy="1453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082" y="2862262"/>
            <a:ext cx="180655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6750"/>
            <a:ext cx="2834640" cy="7332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Cellulose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079500"/>
            <a:ext cx="3397250" cy="57785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Polysaccharide made from large amounts of beta-D-glucose.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Humans lack the digestive enzymes needed to break the bonds in cellulose molecules.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Known as </a:t>
            </a:r>
            <a:r>
              <a:rPr lang="en-US" sz="2400" b="1" u="sng" dirty="0" smtClean="0"/>
              <a:t>fiber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Forms rigid structure in plants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Strings in celery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Membranes surrounding kernels of corn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1923"/>
            <a:ext cx="8591550" cy="755651"/>
          </a:xfrm>
        </p:spPr>
        <p:txBody>
          <a:bodyPr/>
          <a:lstStyle/>
          <a:p>
            <a:pPr algn="ctr"/>
            <a:r>
              <a:rPr lang="en-US" dirty="0" smtClean="0"/>
              <a:t>Carbohydrate Gums and </a:t>
            </a:r>
            <a:r>
              <a:rPr lang="en-US" dirty="0" err="1" smtClean="0"/>
              <a:t>Pectins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697672"/>
            <a:ext cx="4251960" cy="4425696"/>
          </a:xfrm>
        </p:spPr>
        <p:txBody>
          <a:bodyPr/>
          <a:lstStyle/>
          <a:p>
            <a:r>
              <a:rPr lang="en-US" dirty="0" smtClean="0"/>
              <a:t>Polysaccharides that are soluble in water and extracted from plants.</a:t>
            </a:r>
          </a:p>
          <a:p>
            <a:r>
              <a:rPr lang="en-US" dirty="0" smtClean="0"/>
              <a:t>Thicken and stabilize mixtures</a:t>
            </a:r>
          </a:p>
          <a:p>
            <a:r>
              <a:rPr lang="en-US" dirty="0" smtClean="0"/>
              <a:t>Traps color and flavor</a:t>
            </a:r>
          </a:p>
          <a:p>
            <a:r>
              <a:rPr lang="en-US" dirty="0"/>
              <a:t>P</a:t>
            </a:r>
            <a:r>
              <a:rPr lang="en-US" dirty="0" smtClean="0"/>
              <a:t>rovide stability and texture for foods such as salad dressings and gummy candies.</a:t>
            </a:r>
          </a:p>
          <a:p>
            <a:r>
              <a:rPr lang="en-US" dirty="0" smtClean="0"/>
              <a:t>Used as food additives (handout)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15815" y="1665922"/>
            <a:ext cx="4251960" cy="4425696"/>
          </a:xfrm>
        </p:spPr>
        <p:txBody>
          <a:bodyPr/>
          <a:lstStyle/>
          <a:p>
            <a:r>
              <a:rPr lang="en-US" dirty="0" smtClean="0"/>
              <a:t>Complex carb found in plan cells and made of chemical derivatives of sugar called </a:t>
            </a:r>
            <a:r>
              <a:rPr lang="en-US" b="1" u="sng" dirty="0" smtClean="0"/>
              <a:t>sugar acids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Naturally occurs in fruit</a:t>
            </a:r>
          </a:p>
          <a:p>
            <a:r>
              <a:rPr lang="en-US" dirty="0" smtClean="0"/>
              <a:t>Produce a strong gel </a:t>
            </a:r>
          </a:p>
          <a:p>
            <a:r>
              <a:rPr lang="en-US" dirty="0" smtClean="0"/>
              <a:t>In presence of sugar, pectin molecules will dehydrate</a:t>
            </a:r>
          </a:p>
          <a:p>
            <a:r>
              <a:rPr lang="en-US" dirty="0" smtClean="0"/>
              <a:t>Acid will create a thickened structure</a:t>
            </a:r>
          </a:p>
          <a:p>
            <a:r>
              <a:rPr lang="en-US" dirty="0" smtClean="0"/>
              <a:t>Jams and jellies.</a:t>
            </a:r>
          </a:p>
          <a:p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6225" y="1155573"/>
            <a:ext cx="4248150" cy="509587"/>
          </a:xfrm>
        </p:spPr>
        <p:txBody>
          <a:bodyPr/>
          <a:lstStyle/>
          <a:p>
            <a:r>
              <a:rPr lang="en-US" dirty="0" smtClean="0"/>
              <a:t>Carbohydrate Gums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4615815" y="1155573"/>
            <a:ext cx="4248150" cy="509587"/>
          </a:xfrm>
        </p:spPr>
        <p:txBody>
          <a:bodyPr/>
          <a:lstStyle/>
          <a:p>
            <a:r>
              <a:rPr lang="en-US" dirty="0" err="1" smtClean="0"/>
              <a:t>Pectins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623878"/>
            <a:ext cx="2762250" cy="2069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9" y="4590248"/>
            <a:ext cx="1698625" cy="2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2083</TotalTime>
  <Words>1219</Words>
  <Application>Microsoft Office PowerPoint</Application>
  <PresentationFormat>On-screen Show (4:3)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SOHO</vt:lpstr>
      <vt:lpstr>The Complex carbohydrates: Starches, cellulose, gums, and pectins </vt:lpstr>
      <vt:lpstr>Complex Carbohydrates in the Diet</vt:lpstr>
      <vt:lpstr>Types of Complex Carbohydrates</vt:lpstr>
      <vt:lpstr>Starches</vt:lpstr>
      <vt:lpstr>Starches</vt:lpstr>
      <vt:lpstr>Starches Have two basic structures:</vt:lpstr>
      <vt:lpstr>Starches</vt:lpstr>
      <vt:lpstr>Cellulose</vt:lpstr>
      <vt:lpstr>Carbohydrate Gums and Pectins</vt:lpstr>
      <vt:lpstr>Provide structure  Bind  Thicken  What are some starch based foods that relate to each of the above functions? </vt:lpstr>
      <vt:lpstr>Provide Structure</vt:lpstr>
      <vt:lpstr>Bind</vt:lpstr>
      <vt:lpstr>Thicken</vt:lpstr>
      <vt:lpstr>Thicken</vt:lpstr>
      <vt:lpstr>Types of starch and liquid mixtures</vt:lpstr>
      <vt:lpstr>Physical properties of starch and liquid mixtures</vt:lpstr>
      <vt:lpstr>Retrogradation</vt:lpstr>
      <vt:lpstr>Viscosity</vt:lpstr>
      <vt:lpstr>Stability</vt:lpstr>
      <vt:lpstr>Opacity vs. Translucency</vt:lpstr>
      <vt:lpstr>Texture</vt:lpstr>
      <vt:lpstr>Modified Starches</vt:lpstr>
      <vt:lpstr>Thickening sauces with Starch</vt:lpstr>
      <vt:lpstr>Corn starch and water</vt:lpstr>
      <vt:lpstr>Cold Water Paste</vt:lpstr>
      <vt:lpstr>Starch and Fat</vt:lpstr>
      <vt:lpstr>Starch and Sugar</vt:lpstr>
      <vt:lpstr>Nutritional Impact of complex Carbohydrates</vt:lpstr>
      <vt:lpstr>Fiber, Bran, and Bulk</vt:lpstr>
      <vt:lpstr>Nutritional Functions of Carbohydrates</vt:lpstr>
    </vt:vector>
  </TitlesOfParts>
  <Company>Bradley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Complex carbohydrates: Starches, cellulose, gums, and pectins</dc:title>
  <dc:creator>Jackie Roth</dc:creator>
  <cp:lastModifiedBy>User</cp:lastModifiedBy>
  <cp:revision>29</cp:revision>
  <dcterms:created xsi:type="dcterms:W3CDTF">2012-10-15T03:42:03Z</dcterms:created>
  <dcterms:modified xsi:type="dcterms:W3CDTF">2012-10-16T14:27:33Z</dcterms:modified>
</cp:coreProperties>
</file>